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2" r:id="rId16"/>
    <p:sldId id="271" r:id="rId17"/>
    <p:sldId id="273"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AA26313-72C3-47EF-8B22-E2BBD2D581DA}" type="datetimeFigureOut">
              <a:rPr lang="es-ES" smtClean="0"/>
              <a:pPr/>
              <a:t>17/09/2014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29B24D5-0483-4CD6-AF46-D39EAD4B96DF}"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AA26313-72C3-47EF-8B22-E2BBD2D581DA}" type="datetimeFigureOut">
              <a:rPr lang="es-ES" smtClean="0"/>
              <a:pPr/>
              <a:t>17/09/2014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29B24D5-0483-4CD6-AF46-D39EAD4B96D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A26313-72C3-47EF-8B22-E2BBD2D581DA}" type="datetimeFigureOut">
              <a:rPr lang="es-ES" smtClean="0"/>
              <a:pPr/>
              <a:t>17/09/2014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29B24D5-0483-4CD6-AF46-D39EAD4B96DF}" type="slidenum">
              <a:rPr lang="es-ES" smtClean="0"/>
              <a:pPr/>
              <a:t>‹Nº›</a:t>
            </a:fld>
            <a:endParaRPr lang="es-E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AA26313-72C3-47EF-8B22-E2BBD2D581DA}" type="datetimeFigureOut">
              <a:rPr lang="es-ES" smtClean="0"/>
              <a:pPr/>
              <a:t>17/09/2014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29B24D5-0483-4CD6-AF46-D39EAD4B96DF}" type="slidenum">
              <a:rPr lang="es-ES" smtClean="0"/>
              <a:pPr/>
              <a:t>‹Nº›</a:t>
            </a:fld>
            <a:endParaRPr lang="es-ES"/>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AA26313-72C3-47EF-8B22-E2BBD2D581DA}" type="datetimeFigureOut">
              <a:rPr lang="es-ES" smtClean="0"/>
              <a:pPr/>
              <a:t>17/09/2014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29B24D5-0483-4CD6-AF46-D39EAD4B96DF}"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6AA26313-72C3-47EF-8B22-E2BBD2D581DA}" type="datetimeFigureOut">
              <a:rPr lang="es-ES" smtClean="0"/>
              <a:pPr/>
              <a:t>17/09/2014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29B24D5-0483-4CD6-AF46-D39EAD4B96DF}" type="slidenum">
              <a:rPr lang="es-ES" smtClean="0"/>
              <a:pPr/>
              <a:t>‹Nº›</a:t>
            </a:fld>
            <a:endParaRPr lang="es-ES"/>
          </a:p>
        </p:txBody>
      </p:sp>
      <p:sp>
        <p:nvSpPr>
          <p:cNvPr id="9" name="Content Placeholder 8"/>
          <p:cNvSpPr>
            <a:spLocks noGrp="1"/>
          </p:cNvSpPr>
          <p:nvPr>
            <p:ph sz="quarter" idx="13"/>
          </p:nvPr>
        </p:nvSpPr>
        <p:spPr>
          <a:xfrm>
            <a:off x="676655"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AA26313-72C3-47EF-8B22-E2BBD2D581DA}" type="datetimeFigureOut">
              <a:rPr lang="es-ES" smtClean="0"/>
              <a:pPr/>
              <a:t>17/09/2014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A29B24D5-0483-4CD6-AF46-D39EAD4B96DF}"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6AA26313-72C3-47EF-8B22-E2BBD2D581DA}" type="datetimeFigureOut">
              <a:rPr lang="es-ES" smtClean="0"/>
              <a:pPr/>
              <a:t>17/09/2014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A29B24D5-0483-4CD6-AF46-D39EAD4B96DF}"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AA26313-72C3-47EF-8B22-E2BBD2D581DA}" type="datetimeFigureOut">
              <a:rPr lang="es-ES" smtClean="0"/>
              <a:pPr/>
              <a:t>17/09/2014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A29B24D5-0483-4CD6-AF46-D39EAD4B96D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AA26313-72C3-47EF-8B22-E2BBD2D581DA}" type="datetimeFigureOut">
              <a:rPr lang="es-ES" smtClean="0"/>
              <a:pPr/>
              <a:t>17/09/2014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29B24D5-0483-4CD6-AF46-D39EAD4B96DF}" type="slidenum">
              <a:rPr lang="es-ES" smtClean="0"/>
              <a:pPr/>
              <a:t>‹Nº›</a:t>
            </a:fld>
            <a:endParaRPr lang="es-E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AA26313-72C3-47EF-8B22-E2BBD2D581DA}" type="datetimeFigureOut">
              <a:rPr lang="es-ES" smtClean="0"/>
              <a:pPr/>
              <a:t>17/09/2014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29B24D5-0483-4CD6-AF46-D39EAD4B96DF}" type="slidenum">
              <a:rPr lang="es-ES" smtClean="0"/>
              <a:pPr/>
              <a:t>‹Nº›</a:t>
            </a:fld>
            <a:endParaRPr lang="es-E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AA26313-72C3-47EF-8B22-E2BBD2D581DA}" type="datetimeFigureOut">
              <a:rPr lang="es-ES" smtClean="0"/>
              <a:pPr/>
              <a:t>17/09/2014</a:t>
            </a:fld>
            <a:endParaRPr lang="es-E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E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29B24D5-0483-4CD6-AF46-D39EAD4B96DF}" type="slidenum">
              <a:rPr lang="es-ES" smtClean="0"/>
              <a:pPr/>
              <a:t>‹Nº›</a:t>
            </a:fld>
            <a:endParaRPr lang="es-E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educapeques.com/escuela-de-padres/habilidades-sociales-educar-para-las-relaciones-sociales.html" TargetMode="External"/><Relationship Id="rId2" Type="http://schemas.openxmlformats.org/officeDocument/2006/relationships/hyperlink" Target="http://www.movilizacioneducativa.net/capitulo-libro.asp?idLibro=83&amp;idCapitulo=4" TargetMode="External"/><Relationship Id="rId1" Type="http://schemas.openxmlformats.org/officeDocument/2006/relationships/slideLayout" Target="../slideLayouts/slideLayout2.xml"/><Relationship Id="rId5" Type="http://schemas.openxmlformats.org/officeDocument/2006/relationships/hyperlink" Target="http://creaconlaura.blogspot.com.es/2011/11/50-actividades-para-desarrollar-la.html" TargetMode="External"/><Relationship Id="rId4" Type="http://schemas.openxmlformats.org/officeDocument/2006/relationships/hyperlink" Target="http://www.escuelaenlanube.com/escuela-de-padr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pPr lvl="0"/>
            <a:r>
              <a:rPr lang="es-ES" b="1" dirty="0"/>
              <a:t>CONCIENCIA Y REGULACIÓN </a:t>
            </a:r>
            <a:r>
              <a:rPr lang="es-ES" b="1" dirty="0" smtClean="0"/>
              <a:t>EMOCIONAL</a:t>
            </a:r>
            <a:endParaRPr lang="es-ES" dirty="0"/>
          </a:p>
        </p:txBody>
      </p:sp>
      <p:sp>
        <p:nvSpPr>
          <p:cNvPr id="3" name="2 Subtítulo"/>
          <p:cNvSpPr>
            <a:spLocks noGrp="1"/>
          </p:cNvSpPr>
          <p:nvPr>
            <p:ph type="subTitle" idx="1"/>
          </p:nvPr>
        </p:nvSpPr>
        <p:spPr/>
        <p:txBody>
          <a:bodyPr>
            <a:normAutofit lnSpcReduction="10000"/>
          </a:bodyPr>
          <a:lstStyle/>
          <a:p>
            <a:r>
              <a:rPr lang="es-ES" dirty="0" smtClean="0"/>
              <a:t>Inés Cabeza</a:t>
            </a:r>
          </a:p>
          <a:p>
            <a:r>
              <a:rPr lang="es-ES" dirty="0" smtClean="0"/>
              <a:t>Sara Bruna</a:t>
            </a:r>
          </a:p>
          <a:p>
            <a:r>
              <a:rPr lang="es-ES" dirty="0" smtClean="0"/>
              <a:t>María </a:t>
            </a:r>
            <a:r>
              <a:rPr lang="es-ES" dirty="0" err="1" smtClean="0"/>
              <a:t>Floría</a:t>
            </a:r>
            <a:endParaRPr lang="es-ES" dirty="0" smtClean="0"/>
          </a:p>
          <a:p>
            <a:r>
              <a:rPr lang="es-ES" dirty="0" smtClean="0"/>
              <a:t>Paloma </a:t>
            </a:r>
            <a:r>
              <a:rPr lang="es-ES" dirty="0" err="1" smtClean="0"/>
              <a:t>Añaños</a:t>
            </a:r>
            <a:endParaRPr lang="es-ES" dirty="0" smtClean="0"/>
          </a:p>
          <a:p>
            <a:endParaRPr lang="es-ES" dirty="0"/>
          </a:p>
        </p:txBody>
      </p:sp>
    </p:spTree>
    <p:extLst>
      <p:ext uri="{BB962C8B-B14F-4D97-AF65-F5344CB8AC3E}">
        <p14:creationId xmlns:p14="http://schemas.microsoft.com/office/powerpoint/2010/main" val="2521323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39552" y="2420888"/>
            <a:ext cx="7992887" cy="3705275"/>
          </a:xfrm>
        </p:spPr>
        <p:txBody>
          <a:bodyPr>
            <a:normAutofit/>
          </a:bodyPr>
          <a:lstStyle/>
          <a:p>
            <a:pPr lvl="0"/>
            <a:r>
              <a:rPr lang="es-ES" b="1" i="1" dirty="0"/>
              <a:t>Regulamos las emociones.</a:t>
            </a:r>
          </a:p>
          <a:p>
            <a:pPr marL="0" indent="0">
              <a:buNone/>
            </a:pPr>
            <a:endParaRPr lang="es-ES" dirty="0" smtClean="0"/>
          </a:p>
          <a:p>
            <a:pPr marL="0" indent="0" algn="just">
              <a:buNone/>
            </a:pPr>
            <a:r>
              <a:rPr lang="es-ES" dirty="0" smtClean="0"/>
              <a:t>Es </a:t>
            </a:r>
            <a:r>
              <a:rPr lang="es-ES" dirty="0"/>
              <a:t>importante que a lo largo del día o la semana, los niños cuenten con momentos especiales donde pueda relajarse, con una luz tenue, música tranquila de fondo, trabajando la respiración con ellos… etc. Esta actividad puede ser llevada a cabo por toda la familia en grupo, y es muy útil para que los niños aprendan a calmarse y relajarse.</a:t>
            </a:r>
          </a:p>
          <a:p>
            <a:endParaRPr lang="es-ES" dirty="0"/>
          </a:p>
        </p:txBody>
      </p:sp>
      <p:sp>
        <p:nvSpPr>
          <p:cNvPr id="3" name="2 Título"/>
          <p:cNvSpPr>
            <a:spLocks noGrp="1"/>
          </p:cNvSpPr>
          <p:nvPr>
            <p:ph type="title"/>
          </p:nvPr>
        </p:nvSpPr>
        <p:spPr/>
        <p:txBody>
          <a:bodyPr>
            <a:normAutofit fontScale="90000"/>
          </a:bodyPr>
          <a:lstStyle/>
          <a:p>
            <a:r>
              <a:rPr lang="es-ES" dirty="0"/>
              <a:t>Para la etapa de Infantil (0-6 años):</a:t>
            </a:r>
          </a:p>
        </p:txBody>
      </p:sp>
    </p:spTree>
    <p:extLst>
      <p:ext uri="{BB962C8B-B14F-4D97-AF65-F5344CB8AC3E}">
        <p14:creationId xmlns:p14="http://schemas.microsoft.com/office/powerpoint/2010/main" val="1029008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83568" y="2348880"/>
            <a:ext cx="8064895" cy="3777283"/>
          </a:xfrm>
        </p:spPr>
        <p:txBody>
          <a:bodyPr>
            <a:normAutofit fontScale="92500" lnSpcReduction="10000"/>
          </a:bodyPr>
          <a:lstStyle/>
          <a:p>
            <a:pPr lvl="0"/>
            <a:r>
              <a:rPr lang="es-ES" b="1" i="1" dirty="0"/>
              <a:t>Expreso cómo me siento</a:t>
            </a:r>
            <a:r>
              <a:rPr lang="es-ES" b="1" i="1" dirty="0" smtClean="0"/>
              <a:t>.</a:t>
            </a:r>
          </a:p>
          <a:p>
            <a:pPr lvl="0"/>
            <a:endParaRPr lang="es-ES" b="1" i="1" dirty="0"/>
          </a:p>
          <a:p>
            <a:pPr marL="0" indent="0" algn="just">
              <a:buNone/>
            </a:pPr>
            <a:r>
              <a:rPr lang="es-ES" dirty="0"/>
              <a:t>Una buena manera de expresar las emociones tanto suyas como las de sus hijos es por medio de fotos. En una cartulina ponemos: “Hoy estoy…” y en un lado tenemos fotos (tamaño carnet) de los diferentes miembros de la familia expresando diferentes sentimiento: alegría, tristeza, enfado, miedo… Estas fotos se pueden pegar y despegar, y cada día se pegaría la foto de cada miembro de la familia según como se sienta. Esto puede ser muy útil sobre todo para los momentos de las “regañinas”, etc. Ya que hacen que la situación sea más visual.</a:t>
            </a:r>
          </a:p>
          <a:p>
            <a:endParaRPr lang="es-ES" dirty="0"/>
          </a:p>
        </p:txBody>
      </p:sp>
      <p:sp>
        <p:nvSpPr>
          <p:cNvPr id="3" name="2 Título"/>
          <p:cNvSpPr>
            <a:spLocks noGrp="1"/>
          </p:cNvSpPr>
          <p:nvPr>
            <p:ph type="title"/>
          </p:nvPr>
        </p:nvSpPr>
        <p:spPr/>
        <p:txBody>
          <a:bodyPr>
            <a:normAutofit fontScale="90000"/>
          </a:bodyPr>
          <a:lstStyle/>
          <a:p>
            <a:r>
              <a:rPr lang="es-ES" dirty="0"/>
              <a:t>Para la etapa de Infantil (0-6 años):</a:t>
            </a:r>
          </a:p>
        </p:txBody>
      </p:sp>
    </p:spTree>
    <p:extLst>
      <p:ext uri="{BB962C8B-B14F-4D97-AF65-F5344CB8AC3E}">
        <p14:creationId xmlns:p14="http://schemas.microsoft.com/office/powerpoint/2010/main" val="1376381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lvl="0"/>
            <a:r>
              <a:rPr lang="es-ES" b="1" i="1" dirty="0"/>
              <a:t>No pares de reír</a:t>
            </a:r>
            <a:r>
              <a:rPr lang="es-ES" b="1" i="1" dirty="0" smtClean="0"/>
              <a:t>.</a:t>
            </a:r>
          </a:p>
          <a:p>
            <a:pPr marL="0" lvl="0" indent="0">
              <a:buNone/>
            </a:pPr>
            <a:endParaRPr lang="es-ES" b="1" i="1" dirty="0"/>
          </a:p>
          <a:p>
            <a:pPr marL="0" indent="0">
              <a:buNone/>
            </a:pPr>
            <a:r>
              <a:rPr lang="es-ES" dirty="0"/>
              <a:t>También es importante compartir con los más pequeños momentos de alegría y felicidad. Pequeñas cosas tan sencillas como poner música y cantar y bailar, o ver películas juntos, ayudan a mejorar el clima en el hogar.</a:t>
            </a:r>
          </a:p>
          <a:p>
            <a:endParaRPr lang="es-ES" dirty="0"/>
          </a:p>
        </p:txBody>
      </p:sp>
      <p:sp>
        <p:nvSpPr>
          <p:cNvPr id="3" name="2 Título"/>
          <p:cNvSpPr>
            <a:spLocks noGrp="1"/>
          </p:cNvSpPr>
          <p:nvPr>
            <p:ph type="title"/>
          </p:nvPr>
        </p:nvSpPr>
        <p:spPr/>
        <p:txBody>
          <a:bodyPr>
            <a:normAutofit fontScale="90000"/>
          </a:bodyPr>
          <a:lstStyle/>
          <a:p>
            <a:r>
              <a:rPr lang="es-ES" dirty="0"/>
              <a:t>Para la etapa de Infantil (0-6 años):</a:t>
            </a:r>
          </a:p>
        </p:txBody>
      </p:sp>
    </p:spTree>
    <p:extLst>
      <p:ext uri="{BB962C8B-B14F-4D97-AF65-F5344CB8AC3E}">
        <p14:creationId xmlns:p14="http://schemas.microsoft.com/office/powerpoint/2010/main" val="1363928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11560" y="2492896"/>
            <a:ext cx="7992887" cy="3816424"/>
          </a:xfrm>
        </p:spPr>
        <p:txBody>
          <a:bodyPr>
            <a:normAutofit lnSpcReduction="10000"/>
          </a:bodyPr>
          <a:lstStyle/>
          <a:p>
            <a:pPr lvl="0"/>
            <a:r>
              <a:rPr lang="es-ES" b="1" i="1" dirty="0"/>
              <a:t>¿Qué tal te ha ido el día</a:t>
            </a:r>
            <a:r>
              <a:rPr lang="es-ES" b="1" i="1" dirty="0" smtClean="0"/>
              <a:t>?</a:t>
            </a:r>
          </a:p>
          <a:p>
            <a:pPr marL="0" lvl="0" indent="0">
              <a:buNone/>
            </a:pPr>
            <a:endParaRPr lang="es-ES" b="1" i="1" dirty="0"/>
          </a:p>
          <a:p>
            <a:pPr marL="0" indent="0" algn="just">
              <a:buNone/>
            </a:pPr>
            <a:r>
              <a:rPr lang="es-ES" dirty="0"/>
              <a:t>Es muy importante establecer una buena relación de comunicación con los hijos. Desde que son pequeños, preguntar por su día a día, cómo se sienten, mostrando una actitud receptiva y abierta, para que el niño se sienta en confianza para contarte todo. Tampoco presionar para que nos cuente todo, no ser “pesados”, dejar al niño libertad. Esta es la base para construir una buena relación y que se mantenga durante la etapa de la adolescencia. </a:t>
            </a:r>
          </a:p>
          <a:p>
            <a:endParaRPr lang="es-ES" dirty="0"/>
          </a:p>
        </p:txBody>
      </p:sp>
      <p:sp>
        <p:nvSpPr>
          <p:cNvPr id="3" name="2 Título"/>
          <p:cNvSpPr>
            <a:spLocks noGrp="1"/>
          </p:cNvSpPr>
          <p:nvPr>
            <p:ph type="title"/>
          </p:nvPr>
        </p:nvSpPr>
        <p:spPr/>
        <p:txBody>
          <a:bodyPr>
            <a:normAutofit fontScale="90000"/>
          </a:bodyPr>
          <a:lstStyle/>
          <a:p>
            <a:r>
              <a:rPr lang="es-ES" dirty="0"/>
              <a:t>Para la etapa de Primaria (6-12 años</a:t>
            </a:r>
            <a:r>
              <a:rPr lang="es-ES" dirty="0" smtClean="0"/>
              <a:t>)</a:t>
            </a:r>
            <a:endParaRPr lang="es-ES" dirty="0"/>
          </a:p>
        </p:txBody>
      </p:sp>
    </p:spTree>
    <p:extLst>
      <p:ext uri="{BB962C8B-B14F-4D97-AF65-F5344CB8AC3E}">
        <p14:creationId xmlns:p14="http://schemas.microsoft.com/office/powerpoint/2010/main" val="833964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pPr lvl="0"/>
            <a:r>
              <a:rPr lang="es-ES" b="1" i="1" dirty="0"/>
              <a:t>Las consecuencias de mis reacciones</a:t>
            </a:r>
            <a:r>
              <a:rPr lang="es-ES" b="1" i="1" dirty="0" smtClean="0"/>
              <a:t>.</a:t>
            </a:r>
          </a:p>
          <a:p>
            <a:pPr lvl="0"/>
            <a:endParaRPr lang="es-ES" b="1" i="1" dirty="0"/>
          </a:p>
          <a:p>
            <a:pPr marL="0" indent="0" algn="just">
              <a:buNone/>
            </a:pPr>
            <a:r>
              <a:rPr lang="es-ES" dirty="0"/>
              <a:t>Ante una determinada situación, conflictiva o no, cada persona reacciona de una manera determinada, pero esta reacción tiene consecuencias que se deben conocer, prever y ser conscientes de ellas. Por ello es importante que los padres ayuden a sus hijos a prever las posibles consecuencias de los actos que vayan a realizar. Esto a largo plazo va a ayudar a sus hijos a tener una mayor autonomía para tomar sus propias decisiones y a que puedan resolver también sus propios problemas.</a:t>
            </a:r>
          </a:p>
          <a:p>
            <a:endParaRPr lang="es-ES" dirty="0"/>
          </a:p>
        </p:txBody>
      </p:sp>
      <p:sp>
        <p:nvSpPr>
          <p:cNvPr id="3" name="2 Título"/>
          <p:cNvSpPr>
            <a:spLocks noGrp="1"/>
          </p:cNvSpPr>
          <p:nvPr>
            <p:ph type="title"/>
          </p:nvPr>
        </p:nvSpPr>
        <p:spPr/>
        <p:txBody>
          <a:bodyPr>
            <a:normAutofit fontScale="90000"/>
          </a:bodyPr>
          <a:lstStyle/>
          <a:p>
            <a:r>
              <a:rPr lang="es-ES" dirty="0"/>
              <a:t>Para la etapa de Primaria (6-12 años)</a:t>
            </a:r>
          </a:p>
        </p:txBody>
      </p:sp>
    </p:spTree>
    <p:extLst>
      <p:ext uri="{BB962C8B-B14F-4D97-AF65-F5344CB8AC3E}">
        <p14:creationId xmlns:p14="http://schemas.microsoft.com/office/powerpoint/2010/main" val="913570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a:bodyPr>
          <a:lstStyle/>
          <a:p>
            <a:pPr lvl="0"/>
            <a:r>
              <a:rPr lang="es-ES" b="1" i="1" dirty="0" err="1"/>
              <a:t>Empatizar</a:t>
            </a:r>
            <a:r>
              <a:rPr lang="es-ES" b="1" i="1" dirty="0"/>
              <a:t> con los demás</a:t>
            </a:r>
            <a:r>
              <a:rPr lang="es-ES" b="1" i="1" dirty="0" smtClean="0"/>
              <a:t>.</a:t>
            </a:r>
          </a:p>
          <a:p>
            <a:pPr lvl="0"/>
            <a:endParaRPr lang="es-ES" dirty="0"/>
          </a:p>
          <a:p>
            <a:pPr marL="0" indent="0" algn="just">
              <a:buNone/>
            </a:pPr>
            <a:r>
              <a:rPr lang="es-ES" dirty="0"/>
              <a:t>En esta etapa se puede a trabajar más directamente la empatía (ponerse en el lugar del otro), lo podemos trabajar a través de una lectura de un libro y reflexionando sobre los sentimientos de los personajes, las causas de por qué se sienten así, las consecuencias… etc. Incluso extrapolarlo las situaciones, a su vida personal, si alguna vez se ha sentido así…etc. Esto también se puede realizar con películas.</a:t>
            </a:r>
          </a:p>
          <a:p>
            <a:endParaRPr lang="es-ES" dirty="0"/>
          </a:p>
        </p:txBody>
      </p:sp>
      <p:sp>
        <p:nvSpPr>
          <p:cNvPr id="3" name="2 Título"/>
          <p:cNvSpPr>
            <a:spLocks noGrp="1"/>
          </p:cNvSpPr>
          <p:nvPr>
            <p:ph type="title"/>
          </p:nvPr>
        </p:nvSpPr>
        <p:spPr/>
        <p:txBody>
          <a:bodyPr>
            <a:normAutofit fontScale="90000"/>
          </a:bodyPr>
          <a:lstStyle/>
          <a:p>
            <a:r>
              <a:rPr lang="es-ES" dirty="0"/>
              <a:t>Para la etapa de Primaria (6-12 años)</a:t>
            </a:r>
          </a:p>
        </p:txBody>
      </p:sp>
    </p:spTree>
    <p:extLst>
      <p:ext uri="{BB962C8B-B14F-4D97-AF65-F5344CB8AC3E}">
        <p14:creationId xmlns:p14="http://schemas.microsoft.com/office/powerpoint/2010/main" val="1708909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99592" y="2636912"/>
            <a:ext cx="8028880" cy="3633267"/>
          </a:xfrm>
        </p:spPr>
        <p:txBody>
          <a:bodyPr>
            <a:normAutofit fontScale="92500"/>
          </a:bodyPr>
          <a:lstStyle/>
          <a:p>
            <a:pPr lvl="0"/>
            <a:r>
              <a:rPr lang="es-ES" b="1" i="1" dirty="0"/>
              <a:t>Influyo en los demás</a:t>
            </a:r>
            <a:r>
              <a:rPr lang="es-ES" b="1" i="1" dirty="0" smtClean="0"/>
              <a:t>.</a:t>
            </a:r>
          </a:p>
          <a:p>
            <a:pPr marL="0" lvl="0" indent="0">
              <a:buNone/>
            </a:pPr>
            <a:endParaRPr lang="es-ES" b="1" i="1" dirty="0"/>
          </a:p>
          <a:p>
            <a:pPr marL="0" indent="0">
              <a:buNone/>
            </a:pPr>
            <a:r>
              <a:rPr lang="es-ES" dirty="0"/>
              <a:t>Los padres son los principales referentes de comportamiento de sus hijos, por ello es importante que a través de ellos comprendan cómo la presencia de una persona afecta a las demás. La actitud y las emociones se contagian fácilmente, o al menos influyen en las emociones de los demás. Es importante que entiendan desde pequeños, que si por ejemplo de enfadan con un amigo, esta va a repercutir en el estado emocional del amigo, sintiéndose triste.</a:t>
            </a:r>
          </a:p>
          <a:p>
            <a:endParaRPr lang="es-ES" dirty="0"/>
          </a:p>
        </p:txBody>
      </p:sp>
      <p:sp>
        <p:nvSpPr>
          <p:cNvPr id="3" name="2 Título"/>
          <p:cNvSpPr>
            <a:spLocks noGrp="1"/>
          </p:cNvSpPr>
          <p:nvPr>
            <p:ph type="title"/>
          </p:nvPr>
        </p:nvSpPr>
        <p:spPr/>
        <p:txBody>
          <a:bodyPr>
            <a:normAutofit fontScale="90000"/>
          </a:bodyPr>
          <a:lstStyle/>
          <a:p>
            <a:r>
              <a:rPr lang="es-ES" dirty="0"/>
              <a:t>Para la etapa de Primaria (6-12 años)</a:t>
            </a:r>
          </a:p>
        </p:txBody>
      </p:sp>
    </p:spTree>
    <p:extLst>
      <p:ext uri="{BB962C8B-B14F-4D97-AF65-F5344CB8AC3E}">
        <p14:creationId xmlns:p14="http://schemas.microsoft.com/office/powerpoint/2010/main" val="3810625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u="sng" dirty="0">
                <a:hlinkClick r:id="rId2"/>
              </a:rPr>
              <a:t>http://www.movilizacioneducativa.net/capitulo-libro.asp?idLibro=83&amp;idCapitulo=4</a:t>
            </a:r>
            <a:endParaRPr lang="es-ES" dirty="0"/>
          </a:p>
          <a:p>
            <a:r>
              <a:rPr lang="es-ES" u="sng" dirty="0">
                <a:hlinkClick r:id="rId3"/>
              </a:rPr>
              <a:t>http://www.educapeques.com/escuela-de-padres/</a:t>
            </a:r>
            <a:r>
              <a:rPr lang="es-ES" dirty="0"/>
              <a:t> </a:t>
            </a:r>
          </a:p>
          <a:p>
            <a:r>
              <a:rPr lang="es-ES" u="sng" dirty="0">
                <a:hlinkClick r:id="rId4"/>
              </a:rPr>
              <a:t>http://www.escuelaenlanube.com/escuela-de-padres/</a:t>
            </a:r>
            <a:endParaRPr lang="es-ES" dirty="0"/>
          </a:p>
          <a:p>
            <a:r>
              <a:rPr lang="es-ES" u="sng">
                <a:hlinkClick r:id="rId5"/>
              </a:rPr>
              <a:t>http://creaconlaura.blogspot.com.es/2011/11/50-actividades-para-desarrollar-la.html</a:t>
            </a:r>
            <a:endParaRPr lang="es-ES"/>
          </a:p>
          <a:p>
            <a:endParaRPr lang="es-ES"/>
          </a:p>
        </p:txBody>
      </p:sp>
      <p:sp>
        <p:nvSpPr>
          <p:cNvPr id="3" name="2 Título"/>
          <p:cNvSpPr>
            <a:spLocks noGrp="1"/>
          </p:cNvSpPr>
          <p:nvPr>
            <p:ph type="title"/>
          </p:nvPr>
        </p:nvSpPr>
        <p:spPr/>
        <p:txBody>
          <a:bodyPr/>
          <a:lstStyle/>
          <a:p>
            <a:r>
              <a:rPr lang="es-ES" dirty="0" smtClean="0"/>
              <a:t>Páginas y vídeos de interés</a:t>
            </a:r>
            <a:endParaRPr lang="es-ES" dirty="0"/>
          </a:p>
        </p:txBody>
      </p:sp>
    </p:spTree>
    <p:extLst>
      <p:ext uri="{BB962C8B-B14F-4D97-AF65-F5344CB8AC3E}">
        <p14:creationId xmlns:p14="http://schemas.microsoft.com/office/powerpoint/2010/main" val="3041245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ES" i="1" dirty="0"/>
              <a:t>“La capacidad para tomar conciencia de las propias emociones y de las emociones de los demás, incluyendo la habilidad para captar el clima emocional de un contexto determinado”. </a:t>
            </a:r>
            <a:endParaRPr lang="es-ES" i="1" dirty="0" smtClean="0"/>
          </a:p>
          <a:p>
            <a:endParaRPr lang="es-ES" dirty="0"/>
          </a:p>
        </p:txBody>
      </p:sp>
      <p:sp>
        <p:nvSpPr>
          <p:cNvPr id="3" name="2 Título"/>
          <p:cNvSpPr>
            <a:spLocks noGrp="1"/>
          </p:cNvSpPr>
          <p:nvPr>
            <p:ph type="title"/>
          </p:nvPr>
        </p:nvSpPr>
        <p:spPr/>
        <p:txBody>
          <a:bodyPr/>
          <a:lstStyle/>
          <a:p>
            <a:r>
              <a:rPr lang="es-ES" dirty="0" smtClean="0"/>
              <a:t>¿Qué es la conciencia emocional?</a:t>
            </a:r>
            <a:endParaRPr lang="es-ES" dirty="0"/>
          </a:p>
        </p:txBody>
      </p:sp>
    </p:spTree>
    <p:extLst>
      <p:ext uri="{BB962C8B-B14F-4D97-AF65-F5344CB8AC3E}">
        <p14:creationId xmlns:p14="http://schemas.microsoft.com/office/powerpoint/2010/main" val="2525525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ES" dirty="0"/>
              <a:t>“</a:t>
            </a:r>
            <a:r>
              <a:rPr lang="es-ES" i="1" dirty="0"/>
              <a:t>La capacidad para manejar las emociones de forma apropiada. Supone tomar conciencia de la relación entre emoción, cognición y comportamiento; tener buenas estrategias de afrontamiento; capacidad para autogenerarse emociones positivas, etc.”</a:t>
            </a:r>
            <a:endParaRPr lang="es-ES" dirty="0"/>
          </a:p>
          <a:p>
            <a:endParaRPr lang="es-ES" dirty="0"/>
          </a:p>
        </p:txBody>
      </p:sp>
      <p:sp>
        <p:nvSpPr>
          <p:cNvPr id="3" name="2 Título"/>
          <p:cNvSpPr>
            <a:spLocks noGrp="1"/>
          </p:cNvSpPr>
          <p:nvPr>
            <p:ph type="title"/>
          </p:nvPr>
        </p:nvSpPr>
        <p:spPr/>
        <p:txBody>
          <a:bodyPr/>
          <a:lstStyle/>
          <a:p>
            <a:r>
              <a:rPr lang="es-ES" dirty="0" smtClean="0"/>
              <a:t>¿Qué es la regulación emocional?</a:t>
            </a:r>
            <a:endParaRPr lang="es-ES" dirty="0"/>
          </a:p>
        </p:txBody>
      </p:sp>
    </p:spTree>
    <p:extLst>
      <p:ext uri="{BB962C8B-B14F-4D97-AF65-F5344CB8AC3E}">
        <p14:creationId xmlns:p14="http://schemas.microsoft.com/office/powerpoint/2010/main" val="3090293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smtClean="0"/>
              <a:t>Porque las emociones juegan un papel fundamental en la vida cotidiana.</a:t>
            </a:r>
          </a:p>
          <a:p>
            <a:pPr marL="0" indent="0">
              <a:buNone/>
            </a:pPr>
            <a:endParaRPr lang="es-ES" dirty="0" smtClean="0"/>
          </a:p>
          <a:p>
            <a:r>
              <a:rPr lang="es-ES" dirty="0" smtClean="0"/>
              <a:t>Porque la </a:t>
            </a:r>
            <a:r>
              <a:rPr lang="es-ES" dirty="0"/>
              <a:t>concienciación y </a:t>
            </a:r>
            <a:r>
              <a:rPr lang="es-ES" dirty="0" smtClean="0"/>
              <a:t> la regulación </a:t>
            </a:r>
            <a:r>
              <a:rPr lang="es-ES" dirty="0"/>
              <a:t>emocional son factores claves para una vida </a:t>
            </a:r>
            <a:r>
              <a:rPr lang="es-ES" dirty="0" smtClean="0"/>
              <a:t>placentera.</a:t>
            </a:r>
          </a:p>
          <a:p>
            <a:pPr marL="0" indent="0">
              <a:buNone/>
            </a:pPr>
            <a:endParaRPr lang="es-ES" dirty="0" smtClean="0"/>
          </a:p>
          <a:p>
            <a:r>
              <a:rPr lang="es-ES" dirty="0" smtClean="0"/>
              <a:t>Porque favorecen las </a:t>
            </a:r>
            <a:r>
              <a:rPr lang="es-ES" dirty="0"/>
              <a:t>relaciones sociales satisfactorias</a:t>
            </a:r>
          </a:p>
        </p:txBody>
      </p:sp>
      <p:sp>
        <p:nvSpPr>
          <p:cNvPr id="3" name="2 Título"/>
          <p:cNvSpPr>
            <a:spLocks noGrp="1"/>
          </p:cNvSpPr>
          <p:nvPr>
            <p:ph type="title"/>
          </p:nvPr>
        </p:nvSpPr>
        <p:spPr/>
        <p:txBody>
          <a:bodyPr>
            <a:normAutofit fontScale="90000"/>
          </a:bodyPr>
          <a:lstStyle/>
          <a:p>
            <a:r>
              <a:rPr lang="es-ES" dirty="0" smtClean="0"/>
              <a:t>¿Por qué es importante trabajar estos dos aspectos con nuestros hijos?</a:t>
            </a:r>
            <a:endParaRPr lang="es-ES" dirty="0"/>
          </a:p>
        </p:txBody>
      </p:sp>
    </p:spTree>
    <p:extLst>
      <p:ext uri="{BB962C8B-B14F-4D97-AF65-F5344CB8AC3E}">
        <p14:creationId xmlns:p14="http://schemas.microsoft.com/office/powerpoint/2010/main" val="2191567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3171" y="2204864"/>
            <a:ext cx="4260797" cy="4392488"/>
          </a:xfrm>
        </p:spPr>
        <p:txBody>
          <a:bodyPr>
            <a:normAutofit/>
          </a:bodyPr>
          <a:lstStyle/>
          <a:p>
            <a:r>
              <a:rPr lang="es-ES" b="1" dirty="0" smtClean="0"/>
              <a:t>CONCIENCIA EMOCIONAL</a:t>
            </a:r>
          </a:p>
          <a:p>
            <a:pPr marL="0" indent="0">
              <a:buNone/>
            </a:pPr>
            <a:endParaRPr lang="es-ES" b="1" dirty="0" smtClean="0"/>
          </a:p>
          <a:p>
            <a:pPr lvl="1">
              <a:buFont typeface="Arial" panose="020B0604020202020204" pitchFamily="34" charset="0"/>
              <a:buChar char="•"/>
            </a:pPr>
            <a:r>
              <a:rPr lang="es-ES" dirty="0"/>
              <a:t>Toma de conciencia de las propias </a:t>
            </a:r>
            <a:r>
              <a:rPr lang="es-ES" dirty="0" smtClean="0"/>
              <a:t>emociones.</a:t>
            </a:r>
          </a:p>
          <a:p>
            <a:pPr lvl="1">
              <a:buFont typeface="Arial" panose="020B0604020202020204" pitchFamily="34" charset="0"/>
              <a:buChar char="•"/>
            </a:pPr>
            <a:r>
              <a:rPr lang="es-ES" dirty="0"/>
              <a:t>Dar nombre a las </a:t>
            </a:r>
            <a:r>
              <a:rPr lang="es-ES" dirty="0" smtClean="0"/>
              <a:t>emociones.</a:t>
            </a:r>
          </a:p>
          <a:p>
            <a:pPr lvl="1">
              <a:buFont typeface="Arial" panose="020B0604020202020204" pitchFamily="34" charset="0"/>
              <a:buChar char="•"/>
            </a:pPr>
            <a:r>
              <a:rPr lang="es-ES" dirty="0"/>
              <a:t>Comprensión de las emociones de los </a:t>
            </a:r>
            <a:r>
              <a:rPr lang="es-ES" dirty="0" smtClean="0"/>
              <a:t>demás.</a:t>
            </a:r>
          </a:p>
          <a:p>
            <a:pPr lvl="1">
              <a:buFont typeface="Arial" panose="020B0604020202020204" pitchFamily="34" charset="0"/>
              <a:buChar char="•"/>
            </a:pPr>
            <a:r>
              <a:rPr lang="es-ES" dirty="0"/>
              <a:t>Tomar conciencia de la interacción entre emoción, cognición y </a:t>
            </a:r>
            <a:r>
              <a:rPr lang="es-ES" dirty="0" smtClean="0"/>
              <a:t>comportamiento.</a:t>
            </a:r>
          </a:p>
          <a:p>
            <a:pPr lvl="1"/>
            <a:endParaRPr lang="es-ES" dirty="0"/>
          </a:p>
        </p:txBody>
      </p:sp>
      <p:sp>
        <p:nvSpPr>
          <p:cNvPr id="3" name="2 Título"/>
          <p:cNvSpPr>
            <a:spLocks noGrp="1"/>
          </p:cNvSpPr>
          <p:nvPr>
            <p:ph type="title"/>
          </p:nvPr>
        </p:nvSpPr>
        <p:spPr/>
        <p:txBody>
          <a:bodyPr/>
          <a:lstStyle/>
          <a:p>
            <a:r>
              <a:rPr lang="es-ES" dirty="0" smtClean="0"/>
              <a:t>Componentes clave</a:t>
            </a:r>
            <a:endParaRPr lang="es-ES" dirty="0"/>
          </a:p>
        </p:txBody>
      </p:sp>
      <p:sp>
        <p:nvSpPr>
          <p:cNvPr id="4" name="1 Marcador de contenido"/>
          <p:cNvSpPr txBox="1">
            <a:spLocks/>
          </p:cNvSpPr>
          <p:nvPr/>
        </p:nvSpPr>
        <p:spPr>
          <a:xfrm>
            <a:off x="4644008" y="2204864"/>
            <a:ext cx="4260797" cy="4392488"/>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es-ES" b="1" dirty="0" smtClean="0"/>
              <a:t>REGULACIÓN EMOCIONAL</a:t>
            </a:r>
          </a:p>
          <a:p>
            <a:pPr lvl="1"/>
            <a:endParaRPr lang="es-ES" dirty="0" smtClean="0"/>
          </a:p>
          <a:p>
            <a:pPr lvl="1">
              <a:buFont typeface="Arial" panose="020B0604020202020204" pitchFamily="34" charset="0"/>
              <a:buChar char="•"/>
            </a:pPr>
            <a:r>
              <a:rPr lang="es-ES" dirty="0"/>
              <a:t>Expresión emocional </a:t>
            </a:r>
            <a:r>
              <a:rPr lang="es-ES" dirty="0" smtClean="0"/>
              <a:t>apropiada.</a:t>
            </a:r>
          </a:p>
          <a:p>
            <a:pPr lvl="1">
              <a:buFont typeface="Arial" panose="020B0604020202020204" pitchFamily="34" charset="0"/>
              <a:buChar char="•"/>
            </a:pPr>
            <a:r>
              <a:rPr lang="es-ES" dirty="0"/>
              <a:t>Regulación de emociones y </a:t>
            </a:r>
            <a:r>
              <a:rPr lang="es-ES" dirty="0" smtClean="0"/>
              <a:t>sentimientos.</a:t>
            </a:r>
          </a:p>
          <a:p>
            <a:pPr lvl="1">
              <a:buFont typeface="Arial" panose="020B0604020202020204" pitchFamily="34" charset="0"/>
              <a:buChar char="•"/>
            </a:pPr>
            <a:r>
              <a:rPr lang="es-ES" dirty="0"/>
              <a:t>Habilidades de </a:t>
            </a:r>
            <a:r>
              <a:rPr lang="es-ES" dirty="0" smtClean="0"/>
              <a:t>afrontamiento.</a:t>
            </a:r>
          </a:p>
          <a:p>
            <a:pPr lvl="1">
              <a:buFont typeface="Arial" panose="020B0604020202020204" pitchFamily="34" charset="0"/>
              <a:buChar char="•"/>
            </a:pPr>
            <a:r>
              <a:rPr lang="es-ES" dirty="0"/>
              <a:t>Competencia para autogenerar emociones </a:t>
            </a:r>
            <a:r>
              <a:rPr lang="es-ES" dirty="0" smtClean="0"/>
              <a:t>positivas.</a:t>
            </a:r>
          </a:p>
        </p:txBody>
      </p:sp>
    </p:spTree>
    <p:extLst>
      <p:ext uri="{BB962C8B-B14F-4D97-AF65-F5344CB8AC3E}">
        <p14:creationId xmlns:p14="http://schemas.microsoft.com/office/powerpoint/2010/main" val="2290196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72067" y="2492896"/>
            <a:ext cx="7408333" cy="3633267"/>
          </a:xfrm>
        </p:spPr>
        <p:txBody>
          <a:bodyPr/>
          <a:lstStyle/>
          <a:p>
            <a:pPr algn="just"/>
            <a:r>
              <a:rPr lang="es-ES" dirty="0" smtClean="0"/>
              <a:t>Mostrar las propias emociones y sentimientos.</a:t>
            </a:r>
          </a:p>
          <a:p>
            <a:pPr algn="just"/>
            <a:r>
              <a:rPr lang="es-ES" dirty="0"/>
              <a:t>E</a:t>
            </a:r>
            <a:r>
              <a:rPr lang="es-ES" dirty="0" smtClean="0"/>
              <a:t>s </a:t>
            </a:r>
            <a:r>
              <a:rPr lang="es-ES" dirty="0"/>
              <a:t>importante que los niños expresen lo que </a:t>
            </a:r>
            <a:r>
              <a:rPr lang="es-ES" dirty="0" smtClean="0"/>
              <a:t>sienten. Tanto cuando está contento como cuando está enfadado, desde la edad temprana.</a:t>
            </a:r>
          </a:p>
          <a:p>
            <a:pPr algn="just"/>
            <a:r>
              <a:rPr lang="es-ES" dirty="0" smtClean="0"/>
              <a:t>Trabajar la ira </a:t>
            </a:r>
            <a:r>
              <a:rPr lang="es-ES" dirty="0"/>
              <a:t>es </a:t>
            </a:r>
            <a:r>
              <a:rPr lang="es-ES" dirty="0" smtClean="0"/>
              <a:t>importante, </a:t>
            </a:r>
            <a:r>
              <a:rPr lang="es-ES" dirty="0"/>
              <a:t>que el niño entienda que cuando este enojado no puede atacar a los padres o hermanos, ya que es una conducta negativa</a:t>
            </a:r>
            <a:r>
              <a:rPr lang="es-ES" dirty="0" smtClean="0"/>
              <a:t>.</a:t>
            </a:r>
          </a:p>
          <a:p>
            <a:pPr algn="just"/>
            <a:endParaRPr lang="es-ES" dirty="0" smtClean="0"/>
          </a:p>
          <a:p>
            <a:endParaRPr lang="es-ES" dirty="0" smtClean="0"/>
          </a:p>
          <a:p>
            <a:endParaRPr lang="es-ES" dirty="0" smtClean="0"/>
          </a:p>
        </p:txBody>
      </p:sp>
      <p:sp>
        <p:nvSpPr>
          <p:cNvPr id="3" name="2 Título"/>
          <p:cNvSpPr>
            <a:spLocks noGrp="1"/>
          </p:cNvSpPr>
          <p:nvPr>
            <p:ph type="title"/>
          </p:nvPr>
        </p:nvSpPr>
        <p:spPr/>
        <p:txBody>
          <a:bodyPr>
            <a:normAutofit fontScale="90000"/>
          </a:bodyPr>
          <a:lstStyle/>
          <a:p>
            <a:r>
              <a:rPr lang="es-ES" dirty="0" smtClean="0"/>
              <a:t>Algunas pautas para su desarrollo emocional:</a:t>
            </a:r>
            <a:endParaRPr lang="es-ES" dirty="0"/>
          </a:p>
        </p:txBody>
      </p:sp>
    </p:spTree>
    <p:extLst>
      <p:ext uri="{BB962C8B-B14F-4D97-AF65-F5344CB8AC3E}">
        <p14:creationId xmlns:p14="http://schemas.microsoft.com/office/powerpoint/2010/main" val="1532161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755576" y="2420888"/>
            <a:ext cx="7776863" cy="4248472"/>
          </a:xfrm>
        </p:spPr>
        <p:txBody>
          <a:bodyPr>
            <a:normAutofit lnSpcReduction="10000"/>
          </a:bodyPr>
          <a:lstStyle/>
          <a:p>
            <a:pPr algn="just"/>
            <a:r>
              <a:rPr lang="es-ES" dirty="0"/>
              <a:t>Para lograr aconsejar a los niños cuando empiecen a experimentar emociones como el amor y la vergüenza es importante tener una buena comunicación con ellos, de tal forma que tengan la confianza de contar lo que sientes o </a:t>
            </a:r>
            <a:r>
              <a:rPr lang="es-ES" dirty="0" smtClean="0"/>
              <a:t>piensan.</a:t>
            </a:r>
          </a:p>
          <a:p>
            <a:pPr lvl="0" algn="just"/>
            <a:r>
              <a:rPr lang="es-ES" dirty="0"/>
              <a:t>T</a:t>
            </a:r>
            <a:r>
              <a:rPr lang="es-ES" dirty="0" smtClean="0"/>
              <a:t>ener </a:t>
            </a:r>
            <a:r>
              <a:rPr lang="es-ES" dirty="0"/>
              <a:t>tiempo para escucharlos, hacerles sentir que su opinión es importante y no deben tener miedo a hablar</a:t>
            </a:r>
            <a:r>
              <a:rPr lang="es-ES" dirty="0" smtClean="0"/>
              <a:t>.</a:t>
            </a:r>
          </a:p>
          <a:p>
            <a:pPr algn="just"/>
            <a:r>
              <a:rPr lang="es-ES" dirty="0" smtClean="0"/>
              <a:t>Que aprendan </a:t>
            </a:r>
            <a:r>
              <a:rPr lang="es-ES" dirty="0"/>
              <a:t>a respetar a los demás, que los escuchen y respeten que los demás tengan sensaciones y emociones diferentes, pero de igual manera importantes.</a:t>
            </a:r>
          </a:p>
          <a:p>
            <a:pPr lvl="0" algn="just"/>
            <a:endParaRPr lang="es-ES" dirty="0"/>
          </a:p>
          <a:p>
            <a:pPr algn="just"/>
            <a:endParaRPr lang="es-ES" dirty="0" smtClean="0"/>
          </a:p>
          <a:p>
            <a:pPr algn="just"/>
            <a:endParaRPr lang="es-ES" dirty="0"/>
          </a:p>
        </p:txBody>
      </p:sp>
      <p:sp>
        <p:nvSpPr>
          <p:cNvPr id="3" name="2 Título"/>
          <p:cNvSpPr>
            <a:spLocks noGrp="1"/>
          </p:cNvSpPr>
          <p:nvPr>
            <p:ph type="title"/>
          </p:nvPr>
        </p:nvSpPr>
        <p:spPr/>
        <p:txBody>
          <a:bodyPr/>
          <a:lstStyle/>
          <a:p>
            <a:endParaRPr lang="es-ES"/>
          </a:p>
        </p:txBody>
      </p:sp>
    </p:spTree>
    <p:extLst>
      <p:ext uri="{BB962C8B-B14F-4D97-AF65-F5344CB8AC3E}">
        <p14:creationId xmlns:p14="http://schemas.microsoft.com/office/powerpoint/2010/main" val="2804768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ACTIVIDADES</a:t>
            </a:r>
            <a:endParaRPr lang="es-ES" dirty="0"/>
          </a:p>
        </p:txBody>
      </p:sp>
      <p:sp>
        <p:nvSpPr>
          <p:cNvPr id="3" name="2 Marcador de texto"/>
          <p:cNvSpPr>
            <a:spLocks noGrp="1"/>
          </p:cNvSpPr>
          <p:nvPr>
            <p:ph type="body" idx="1"/>
          </p:nvPr>
        </p:nvSpPr>
        <p:spPr/>
        <p:txBody>
          <a:bodyPr/>
          <a:lstStyle/>
          <a:p>
            <a:endParaRPr lang="es-ES"/>
          </a:p>
        </p:txBody>
      </p:sp>
    </p:spTree>
    <p:extLst>
      <p:ext uri="{BB962C8B-B14F-4D97-AF65-F5344CB8AC3E}">
        <p14:creationId xmlns:p14="http://schemas.microsoft.com/office/powerpoint/2010/main" val="1521442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39552" y="2675467"/>
            <a:ext cx="8208911" cy="3450696"/>
          </a:xfrm>
        </p:spPr>
        <p:txBody>
          <a:bodyPr/>
          <a:lstStyle/>
          <a:p>
            <a:pPr lvl="0"/>
            <a:r>
              <a:rPr lang="es-ES" b="1" i="1" dirty="0"/>
              <a:t>¿Cómo se sienten</a:t>
            </a:r>
            <a:r>
              <a:rPr lang="es-ES" b="1" i="1" dirty="0" smtClean="0"/>
              <a:t>?</a:t>
            </a:r>
          </a:p>
          <a:p>
            <a:pPr marL="0" lvl="0" indent="0">
              <a:buNone/>
            </a:pPr>
            <a:endParaRPr lang="es-ES" b="1" i="1" dirty="0"/>
          </a:p>
          <a:p>
            <a:pPr marL="0" indent="0" algn="just">
              <a:buNone/>
            </a:pPr>
            <a:r>
              <a:rPr lang="es-ES" dirty="0"/>
              <a:t>Leer con ellos un cuento sencillo. Mientras leen preguntar al niño cómo se sienten los diferentes personajes. Esta tarea se puede hacer con los dibujos, si el personaje está llorando, preguntarle al niño ¿está triste? O ¿cómo se siente?...etc.</a:t>
            </a:r>
          </a:p>
          <a:p>
            <a:endParaRPr lang="es-ES" dirty="0"/>
          </a:p>
        </p:txBody>
      </p:sp>
      <p:sp>
        <p:nvSpPr>
          <p:cNvPr id="3" name="2 Título"/>
          <p:cNvSpPr>
            <a:spLocks noGrp="1"/>
          </p:cNvSpPr>
          <p:nvPr>
            <p:ph type="title"/>
          </p:nvPr>
        </p:nvSpPr>
        <p:spPr/>
        <p:txBody>
          <a:bodyPr>
            <a:normAutofit fontScale="90000"/>
          </a:bodyPr>
          <a:lstStyle/>
          <a:p>
            <a:r>
              <a:rPr lang="es-ES" dirty="0"/>
              <a:t>Para la etapa de Infantil (0-6 años):</a:t>
            </a:r>
          </a:p>
        </p:txBody>
      </p:sp>
    </p:spTree>
    <p:extLst>
      <p:ext uri="{BB962C8B-B14F-4D97-AF65-F5344CB8AC3E}">
        <p14:creationId xmlns:p14="http://schemas.microsoft.com/office/powerpoint/2010/main" val="41832012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39</TotalTime>
  <Words>1099</Words>
  <Application>Microsoft Office PowerPoint</Application>
  <PresentationFormat>Presentación en pantalla (4:3)</PresentationFormat>
  <Paragraphs>75</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Forma de onda</vt:lpstr>
      <vt:lpstr>CONCIENCIA Y REGULACIÓN EMOCIONAL</vt:lpstr>
      <vt:lpstr>¿Qué es la conciencia emocional?</vt:lpstr>
      <vt:lpstr>¿Qué es la regulación emocional?</vt:lpstr>
      <vt:lpstr>¿Por qué es importante trabajar estos dos aspectos con nuestros hijos?</vt:lpstr>
      <vt:lpstr>Componentes clave</vt:lpstr>
      <vt:lpstr>Algunas pautas para su desarrollo emocional:</vt:lpstr>
      <vt:lpstr>Presentación de PowerPoint</vt:lpstr>
      <vt:lpstr>ACTIVIDADES</vt:lpstr>
      <vt:lpstr>Para la etapa de Infantil (0-6 años):</vt:lpstr>
      <vt:lpstr>Para la etapa de Infantil (0-6 años):</vt:lpstr>
      <vt:lpstr>Para la etapa de Infantil (0-6 años):</vt:lpstr>
      <vt:lpstr>Para la etapa de Infantil (0-6 años):</vt:lpstr>
      <vt:lpstr>Para la etapa de Primaria (6-12 años)</vt:lpstr>
      <vt:lpstr>Para la etapa de Primaria (6-12 años)</vt:lpstr>
      <vt:lpstr>Para la etapa de Primaria (6-12 años)</vt:lpstr>
      <vt:lpstr>Para la etapa de Primaria (6-12 años)</vt:lpstr>
      <vt:lpstr>Páginas y vídeos de interés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CONCIENCIA Y REGULACIÓN EMOCIONAL</dc:title>
  <dc:creator>Usuario</dc:creator>
  <cp:lastModifiedBy>JULIA</cp:lastModifiedBy>
  <cp:revision>5</cp:revision>
  <dcterms:created xsi:type="dcterms:W3CDTF">2014-05-06T14:36:57Z</dcterms:created>
  <dcterms:modified xsi:type="dcterms:W3CDTF">2014-09-17T14:59:19Z</dcterms:modified>
</cp:coreProperties>
</file>